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75" r:id="rId4"/>
    <p:sldId id="276" r:id="rId5"/>
    <p:sldId id="278" r:id="rId6"/>
    <p:sldId id="256" r:id="rId7"/>
    <p:sldId id="258" r:id="rId8"/>
    <p:sldId id="271" r:id="rId9"/>
    <p:sldId id="267" r:id="rId10"/>
    <p:sldId id="272" r:id="rId11"/>
    <p:sldId id="262" r:id="rId12"/>
    <p:sldId id="263" r:id="rId13"/>
    <p:sldId id="260" r:id="rId14"/>
    <p:sldId id="261" r:id="rId15"/>
    <p:sldId id="264" r:id="rId16"/>
    <p:sldId id="265" r:id="rId17"/>
    <p:sldId id="274" r:id="rId18"/>
    <p:sldId id="273" r:id="rId19"/>
    <p:sldId id="268" r:id="rId20"/>
    <p:sldId id="269" r:id="rId21"/>
    <p:sldId id="277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ar.education.fr/" TargetMode="Externa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hyperlink" Target="https://www.pedagogie.ac-nantes.fr/numerique-et-enseignement/numeritheque/ga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hyperlink" Target="https://pix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paul-reze.loire-atlantique.e-lyco.fr/wp-login.php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s://steanne-reze.loire-atlantique.e-lyco.fr/wp-login.ph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ra.ac-nantes.fr/e-lyco-accompagnement-des-etablissements-1161826.kjsp?RH=intra&amp;RF=126762129555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radel.e-lyco.fr/loire-atlantique/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www.ec44.fr/tice/" TargetMode="External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ad.bookcreator.com/NQdfGzLZoOaOD7GhuYK0AcB2z823/8wZ2BjZTR1OxX7PdcLEtVg" TargetMode="External"/><Relationship Id="rId5" Type="http://schemas.openxmlformats.org/officeDocument/2006/relationships/image" Target="../media/image41.JPG"/><Relationship Id="rId4" Type="http://schemas.openxmlformats.org/officeDocument/2006/relationships/hyperlink" Target="https://www.ec44.fr/tice/qcmca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6208" y="75482"/>
            <a:ext cx="4869179" cy="73067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REUNION RUPN </a:t>
            </a:r>
            <a:endParaRPr lang="fr-FR" sz="4400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5181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124360" y="709276"/>
            <a:ext cx="2031934" cy="46666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dirty="0" smtClean="0">
                <a:solidFill>
                  <a:srgbClr val="FFFF00"/>
                </a:solidFill>
              </a:rPr>
              <a:t>Sommaire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64050" y="1439953"/>
            <a:ext cx="8279585" cy="5192053"/>
          </a:xfrm>
        </p:spPr>
        <p:txBody>
          <a:bodyPr>
            <a:normAutofit/>
          </a:bodyPr>
          <a:lstStyle/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 smtClean="0">
                <a:solidFill>
                  <a:schemeClr val="tx1"/>
                </a:solidFill>
              </a:rPr>
              <a:t>Transition d’année - Archivage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 smtClean="0">
                <a:solidFill>
                  <a:schemeClr val="tx1"/>
                </a:solidFill>
              </a:rPr>
              <a:t>Import emploi du temps - Préconisation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 smtClean="0">
                <a:solidFill>
                  <a:schemeClr val="tx1"/>
                </a:solidFill>
              </a:rPr>
              <a:t>Le cahier de texte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 smtClean="0">
                <a:solidFill>
                  <a:schemeClr val="tx1"/>
                </a:solidFill>
              </a:rPr>
              <a:t>Espace pédagogique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 smtClean="0">
                <a:solidFill>
                  <a:schemeClr val="tx1"/>
                </a:solidFill>
              </a:rPr>
              <a:t>Messagerie classique et instantanée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>
                <a:solidFill>
                  <a:schemeClr val="tx1"/>
                </a:solidFill>
              </a:rPr>
              <a:t>Espace « </a:t>
            </a:r>
            <a:r>
              <a:rPr lang="fr-FR" sz="2400" dirty="0" smtClean="0">
                <a:solidFill>
                  <a:schemeClr val="tx1"/>
                </a:solidFill>
              </a:rPr>
              <a:t>Média Centre</a:t>
            </a:r>
            <a:r>
              <a:rPr lang="fr-FR" sz="2400" dirty="0">
                <a:solidFill>
                  <a:schemeClr val="tx1"/>
                </a:solidFill>
              </a:rPr>
              <a:t> »</a:t>
            </a:r>
          </a:p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>
                <a:solidFill>
                  <a:schemeClr val="tx1"/>
                </a:solidFill>
              </a:rPr>
              <a:t>Pix</a:t>
            </a:r>
          </a:p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 smtClean="0">
                <a:solidFill>
                  <a:schemeClr val="tx1"/>
                </a:solidFill>
              </a:rPr>
              <a:t>Laboratoire numérique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>
                <a:solidFill>
                  <a:schemeClr val="tx1"/>
                </a:solidFill>
              </a:rPr>
              <a:t>Espace </a:t>
            </a:r>
            <a:r>
              <a:rPr lang="fr-FR" sz="2400" dirty="0" smtClean="0">
                <a:solidFill>
                  <a:schemeClr val="tx1"/>
                </a:solidFill>
              </a:rPr>
              <a:t>public - WordPress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Webdings" panose="05030102010509060703" pitchFamily="18" charset="2"/>
              <a:buChar char=""/>
            </a:pPr>
            <a:r>
              <a:rPr lang="fr-FR" sz="2400" dirty="0" smtClean="0">
                <a:solidFill>
                  <a:schemeClr val="tx1"/>
                </a:solidFill>
              </a:rPr>
              <a:t>Ressources et outils numériques pour l’enseignant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666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4055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77707" b="83842"/>
          <a:stretch/>
        </p:blipFill>
        <p:spPr>
          <a:xfrm>
            <a:off x="4723230" y="1323666"/>
            <a:ext cx="1401890" cy="5652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95" y="3234030"/>
            <a:ext cx="3336124" cy="1280871"/>
          </a:xfrm>
          <a:prstGeom prst="rect">
            <a:avLst/>
          </a:prstGeom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668421" y="25699"/>
            <a:ext cx="3435764" cy="8441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cap="none" dirty="0" smtClean="0"/>
              <a:t>Cahier</a:t>
            </a:r>
            <a:r>
              <a:rPr lang="fr-FR" sz="2400" cap="none" dirty="0" smtClean="0"/>
              <a:t> de texte </a:t>
            </a:r>
          </a:p>
          <a:p>
            <a:pPr algn="ctr"/>
            <a:r>
              <a:rPr lang="fr-FR" sz="2400" cap="none" dirty="0"/>
              <a:t>I</a:t>
            </a:r>
            <a:r>
              <a:rPr lang="fr-FR" sz="2400" cap="none" dirty="0" smtClean="0"/>
              <a:t>nspection</a:t>
            </a:r>
            <a:r>
              <a:rPr lang="fr-FR" sz="2600" dirty="0" smtClean="0"/>
              <a:t> 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290644" y="875224"/>
            <a:ext cx="2267063" cy="357102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cap="none" dirty="0" smtClean="0">
                <a:solidFill>
                  <a:schemeClr val="bg2"/>
                </a:solidFill>
              </a:rPr>
              <a:t>Côté administrateur</a:t>
            </a:r>
            <a:endParaRPr lang="fr-FR" sz="2000" dirty="0" smtClean="0">
              <a:solidFill>
                <a:schemeClr val="bg2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t="78598" r="42705"/>
          <a:stretch/>
        </p:blipFill>
        <p:spPr>
          <a:xfrm>
            <a:off x="225495" y="2131675"/>
            <a:ext cx="2597113" cy="53969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/>
          <a:srcRect t="45170" r="40933" b="23074"/>
          <a:stretch/>
        </p:blipFill>
        <p:spPr>
          <a:xfrm>
            <a:off x="9301039" y="1645732"/>
            <a:ext cx="2677441" cy="8007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1" y="5860041"/>
            <a:ext cx="7989151" cy="9611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2618992"/>
            <a:ext cx="4874295" cy="1940567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10" idx="1"/>
          </p:cNvCxnSpPr>
          <p:nvPr/>
        </p:nvCxnSpPr>
        <p:spPr>
          <a:xfrm flipH="1">
            <a:off x="2883877" y="1606278"/>
            <a:ext cx="1839353" cy="525397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4687494"/>
            <a:ext cx="4874294" cy="1023922"/>
          </a:xfrm>
          <a:prstGeom prst="rect">
            <a:avLst/>
          </a:prstGeom>
        </p:spPr>
      </p:pic>
      <p:cxnSp>
        <p:nvCxnSpPr>
          <p:cNvPr id="26" name="Connecteur droit avec flèche 25"/>
          <p:cNvCxnSpPr>
            <a:stCxn id="10" idx="3"/>
          </p:cNvCxnSpPr>
          <p:nvPr/>
        </p:nvCxnSpPr>
        <p:spPr>
          <a:xfrm>
            <a:off x="6125120" y="1606278"/>
            <a:ext cx="3137914" cy="334269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2" idx="2"/>
          </p:cNvCxnSpPr>
          <p:nvPr/>
        </p:nvCxnSpPr>
        <p:spPr>
          <a:xfrm flipH="1">
            <a:off x="1524051" y="2671365"/>
            <a:ext cx="1" cy="562665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1" idx="2"/>
          </p:cNvCxnSpPr>
          <p:nvPr/>
        </p:nvCxnSpPr>
        <p:spPr>
          <a:xfrm>
            <a:off x="1893557" y="4514901"/>
            <a:ext cx="3173738" cy="1339755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10599465" y="4559559"/>
            <a:ext cx="2420" cy="127935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9759" y="2446509"/>
            <a:ext cx="0" cy="172483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6" idx="2"/>
            <a:endCxn id="2" idx="3"/>
          </p:cNvCxnSpPr>
          <p:nvPr/>
        </p:nvCxnSpPr>
        <p:spPr>
          <a:xfrm flipH="1">
            <a:off x="8764582" y="5711416"/>
            <a:ext cx="776750" cy="629176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532595" y="2737789"/>
            <a:ext cx="454495" cy="1190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11589614" y="4440524"/>
            <a:ext cx="113624" cy="1190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8126796" y="6281073"/>
            <a:ext cx="589763" cy="1413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320322" y="3470240"/>
            <a:ext cx="956592" cy="187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9193789" y="5043506"/>
            <a:ext cx="616961" cy="1944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4055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619725" y="75694"/>
            <a:ext cx="4155380" cy="60058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cap="none" dirty="0"/>
              <a:t>E</a:t>
            </a:r>
            <a:r>
              <a:rPr lang="fr-FR" sz="2800" cap="none" dirty="0" smtClean="0"/>
              <a:t>space</a:t>
            </a:r>
            <a:r>
              <a:rPr lang="fr-FR" sz="2400" cap="none" dirty="0" smtClean="0"/>
              <a:t> « Ressources »</a:t>
            </a:r>
            <a:endParaRPr lang="fr-FR" sz="2400" cap="non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05" y="1700723"/>
            <a:ext cx="8611248" cy="4023346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6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4055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085939" y="73180"/>
            <a:ext cx="4727042" cy="86943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cap="none" dirty="0"/>
              <a:t>P</a:t>
            </a:r>
            <a:r>
              <a:rPr lang="fr-FR" sz="2800" cap="none" dirty="0" smtClean="0"/>
              <a:t>arcours</a:t>
            </a:r>
            <a:r>
              <a:rPr lang="fr-FR" sz="2400" cap="none" dirty="0" smtClean="0"/>
              <a:t> </a:t>
            </a:r>
            <a:r>
              <a:rPr lang="fr-FR" sz="2800" cap="none" dirty="0" smtClean="0"/>
              <a:t>d’apprentissage</a:t>
            </a:r>
            <a:r>
              <a:rPr lang="fr-FR" sz="2400" cap="none" dirty="0" smtClean="0"/>
              <a:t> Différenciation</a:t>
            </a:r>
            <a:endParaRPr lang="fr-FR" sz="2400" cap="non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39" y="1333244"/>
            <a:ext cx="5810968" cy="4888455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374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4055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149969" y="32460"/>
            <a:ext cx="2716147" cy="66551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cap="none" dirty="0" smtClean="0"/>
              <a:t>Bibliothèque</a:t>
            </a:r>
            <a:endParaRPr lang="fr-FR" sz="2800" cap="non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9" y="1309116"/>
            <a:ext cx="9235440" cy="3677585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303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4055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479049" y="25699"/>
            <a:ext cx="4063398" cy="10401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300" cap="none" dirty="0"/>
              <a:t>R</a:t>
            </a:r>
            <a:r>
              <a:rPr lang="fr-FR" sz="3300" cap="none" dirty="0" smtClean="0"/>
              <a:t>essources itslearning</a:t>
            </a:r>
          </a:p>
          <a:p>
            <a:pPr algn="ctr"/>
            <a:r>
              <a:rPr lang="fr-FR" sz="2800" cap="none" dirty="0" smtClean="0"/>
              <a:t>Audio-vidéo-Conférence</a:t>
            </a:r>
            <a:endParaRPr lang="fr-FR" sz="2800" cap="none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54" y="1790757"/>
            <a:ext cx="5718898" cy="33261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63" y="1790757"/>
            <a:ext cx="4595752" cy="50084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6800" y="3066327"/>
            <a:ext cx="424872" cy="203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4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653210" y="90569"/>
            <a:ext cx="6512433" cy="49783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cap="none" dirty="0"/>
              <a:t>M</a:t>
            </a:r>
            <a:r>
              <a:rPr lang="fr-FR" sz="2800" cap="none" dirty="0" smtClean="0"/>
              <a:t>essagerie classique et instantanée</a:t>
            </a:r>
            <a:endParaRPr lang="fr-FR" sz="2800" cap="non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16" y="2017543"/>
            <a:ext cx="6556855" cy="22431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2335" r="885"/>
          <a:stretch/>
        </p:blipFill>
        <p:spPr>
          <a:xfrm>
            <a:off x="7623607" y="2017543"/>
            <a:ext cx="3733349" cy="3645967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  <p:sp>
        <p:nvSpPr>
          <p:cNvPr id="2" name="Rectangle 1"/>
          <p:cNvSpPr/>
          <p:nvPr/>
        </p:nvSpPr>
        <p:spPr>
          <a:xfrm>
            <a:off x="482642" y="3819920"/>
            <a:ext cx="584350" cy="2110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810750" y="4797163"/>
            <a:ext cx="1406769" cy="2672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82642" y="4097051"/>
            <a:ext cx="1161538" cy="159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1136" y="2508070"/>
            <a:ext cx="4688564" cy="3709850"/>
          </a:xfrm>
        </p:spPr>
        <p:txBody>
          <a:bodyPr>
            <a:norm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06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080998" y="138875"/>
            <a:ext cx="4069028" cy="4745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/>
              <a:t>gar &amp; </a:t>
            </a:r>
            <a:r>
              <a:rPr lang="fr-FR" sz="2800" cap="none" dirty="0"/>
              <a:t>M</a:t>
            </a:r>
            <a:r>
              <a:rPr lang="fr-FR" sz="2800" cap="none" dirty="0" smtClean="0"/>
              <a:t>édiacentre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 flipH="1">
            <a:off x="236952" y="2664923"/>
            <a:ext cx="119550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1</a:t>
            </a:r>
            <a:r>
              <a:rPr lang="fr-FR" sz="2400" dirty="0" smtClean="0"/>
              <a:t> Responsable d’Affectation – RA = CE</a:t>
            </a:r>
          </a:p>
          <a:p>
            <a:r>
              <a:rPr lang="fr-FR" sz="2400" dirty="0" smtClean="0"/>
              <a:t>     </a:t>
            </a:r>
            <a:r>
              <a:rPr lang="fr-FR" sz="2400" dirty="0"/>
              <a:t>1</a:t>
            </a:r>
            <a:r>
              <a:rPr lang="fr-FR" sz="2400" dirty="0" smtClean="0"/>
              <a:t>Responsable d’Affectation Délégué – RAD</a:t>
            </a:r>
            <a:r>
              <a:rPr lang="fr-FR" sz="2400" dirty="0"/>
              <a:t> </a:t>
            </a:r>
            <a:r>
              <a:rPr lang="fr-FR" sz="2400" dirty="0" smtClean="0"/>
              <a:t>= la documentaliste</a:t>
            </a:r>
          </a:p>
          <a:p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Attribution des ressources via les services externes d’E-</a:t>
            </a:r>
            <a:r>
              <a:rPr lang="fr-FR" sz="2400" dirty="0" err="1" smtClean="0"/>
              <a:t>lyco</a:t>
            </a: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Consultation des ressources par le </a:t>
            </a:r>
            <a:r>
              <a:rPr lang="fr-FR" sz="2400" dirty="0" smtClean="0"/>
              <a:t>Médiacentre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Déploiement achevé le 20 juin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endParaRPr lang="fr-FR" sz="240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59" y="1596677"/>
            <a:ext cx="2447925" cy="1123950"/>
          </a:xfrm>
          <a:prstGeom prst="rect">
            <a:avLst/>
          </a:prstGeom>
        </p:spPr>
      </p:pic>
      <p:sp>
        <p:nvSpPr>
          <p:cNvPr id="11" name="ZoneTexte 10">
            <a:hlinkClick r:id="rId5"/>
          </p:cNvPr>
          <p:cNvSpPr txBox="1"/>
          <p:nvPr/>
        </p:nvSpPr>
        <p:spPr>
          <a:xfrm>
            <a:off x="4702629" y="2052946"/>
            <a:ext cx="395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https://gar.education.fr</a:t>
            </a:r>
            <a:r>
              <a:rPr lang="fr-FR" dirty="0" smtClean="0"/>
              <a:t>/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81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1136" y="2508070"/>
            <a:ext cx="4688564" cy="3709850"/>
          </a:xfrm>
        </p:spPr>
        <p:txBody>
          <a:bodyPr>
            <a:norm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flipH="1">
            <a:off x="33442" y="2236384"/>
            <a:ext cx="7952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400" dirty="0" smtClean="0"/>
              <a:t>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- 2 classes virtuelles les 21 et 25 juin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- 1 formation en présentiel mi-septembre</a:t>
            </a:r>
          </a:p>
          <a:p>
            <a:r>
              <a:rPr lang="fr-FR" sz="2400" dirty="0" smtClean="0"/>
              <a:t>	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inscription avant le 5 juillet</a:t>
            </a:r>
          </a:p>
          <a:p>
            <a:endParaRPr lang="fr-F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Documentation sur le site de l’académie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r>
              <a:rPr lang="fr-FR" sz="2800" dirty="0" smtClean="0"/>
              <a:t>	</a:t>
            </a:r>
          </a:p>
          <a:p>
            <a:endParaRPr lang="fr-FR" sz="2800" dirty="0" smtClean="0"/>
          </a:p>
          <a:p>
            <a:r>
              <a:rPr lang="fr-FR" sz="2800" dirty="0"/>
              <a:t>	</a:t>
            </a:r>
            <a:endParaRPr lang="fr-F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/>
          </a:p>
        </p:txBody>
      </p:sp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95" y="1781531"/>
            <a:ext cx="4081214" cy="4553941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009644" y="174954"/>
            <a:ext cx="4015823" cy="4986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/>
              <a:t>gar &amp; </a:t>
            </a:r>
            <a:r>
              <a:rPr lang="fr-FR" sz="2800" cap="none" dirty="0"/>
              <a:t>M</a:t>
            </a:r>
            <a:r>
              <a:rPr lang="fr-FR" sz="2800" cap="none" dirty="0" smtClean="0"/>
              <a:t>édiacentre</a:t>
            </a:r>
            <a:endParaRPr lang="fr-FR" sz="2800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952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212150" y="228035"/>
            <a:ext cx="1082131" cy="4872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 smtClean="0"/>
              <a:t>Pix</a:t>
            </a:r>
            <a:endParaRPr lang="fr-FR" sz="2800" dirty="0"/>
          </a:p>
        </p:txBody>
      </p:sp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3" y="2571893"/>
            <a:ext cx="2184744" cy="13917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37813" y="1567356"/>
            <a:ext cx="85039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Plateforme en ligne d’évaluation et de certification des compétences numériques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En vigueur à la rentrée 2019</a:t>
            </a:r>
            <a:br>
              <a:rPr lang="fr-FR" sz="2400" dirty="0" smtClean="0"/>
            </a:b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Accès via l’ENT connecté au GAR</a:t>
            </a:r>
            <a:br>
              <a:rPr lang="fr-FR" sz="2400" dirty="0" smtClean="0"/>
            </a:b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5 domaines de compétences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1 épreuve en 3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et en Terminale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758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6767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592955" y="190451"/>
            <a:ext cx="4393165" cy="5237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cap="none" dirty="0" smtClean="0"/>
              <a:t>Laboratoire numérique</a:t>
            </a:r>
            <a:endParaRPr lang="fr-FR" sz="2800" cap="non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30" y="1859332"/>
            <a:ext cx="3864740" cy="37896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33443" y="1859332"/>
            <a:ext cx="6319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Proposition </a:t>
            </a:r>
            <a:r>
              <a:rPr lang="fr-FR" sz="2400" i="1" dirty="0" smtClean="0"/>
              <a:t>d’escape </a:t>
            </a:r>
            <a:r>
              <a:rPr lang="fr-FR" sz="2400" i="1" dirty="0" err="1" smtClean="0"/>
              <a:t>games</a:t>
            </a:r>
            <a:r>
              <a:rPr lang="fr-FR" sz="2400" i="1" dirty="0" smtClean="0"/>
              <a:t> </a:t>
            </a:r>
            <a:r>
              <a:rPr lang="fr-FR" sz="2400" i="1" dirty="0"/>
              <a:t> </a:t>
            </a:r>
            <a:r>
              <a:rPr lang="fr-FR" sz="2400" dirty="0" smtClean="0"/>
              <a:t>pour chaque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Possibilité de créer son projet avec l’aide des médiateurs numériques de </a:t>
            </a:r>
            <a:r>
              <a:rPr lang="fr-FR" sz="2400" dirty="0" err="1" smtClean="0"/>
              <a:t>Canopé</a:t>
            </a:r>
            <a:r>
              <a:rPr lang="fr-FR" sz="2400" dirty="0" smtClean="0"/>
              <a:t> </a:t>
            </a:r>
          </a:p>
          <a:p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037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334610" y="25699"/>
            <a:ext cx="4602815" cy="5248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cap="none" dirty="0" smtClean="0"/>
              <a:t>Accès aux cours archivés</a:t>
            </a:r>
            <a:endParaRPr lang="fr-FR" sz="2800" cap="none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5" y="1068080"/>
            <a:ext cx="2285813" cy="235508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63529" y="4006187"/>
            <a:ext cx="5695993" cy="1882011"/>
            <a:chOff x="946320" y="2735161"/>
            <a:chExt cx="10058400" cy="350045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2"/>
            <a:stretch/>
          </p:blipFill>
          <p:spPr>
            <a:xfrm>
              <a:off x="946320" y="2735161"/>
              <a:ext cx="10058400" cy="177615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320" y="4511317"/>
              <a:ext cx="10058400" cy="1724297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"/>
          <a:stretch/>
        </p:blipFill>
        <p:spPr>
          <a:xfrm>
            <a:off x="6150700" y="4006187"/>
            <a:ext cx="5452726" cy="18820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84225" y="1068080"/>
            <a:ext cx="388356" cy="16783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51090" y="3225762"/>
            <a:ext cx="752081" cy="1912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78466" y="4538456"/>
            <a:ext cx="557297" cy="195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877063" y="4538456"/>
            <a:ext cx="483363" cy="195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880407" y="4691509"/>
            <a:ext cx="357102" cy="13093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308785" y="4691509"/>
            <a:ext cx="485464" cy="13093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4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142618" y="942611"/>
            <a:ext cx="7948246" cy="164909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cap="none" dirty="0" smtClean="0"/>
              <a:t>WordPress-</a:t>
            </a:r>
            <a:r>
              <a:rPr lang="fr-FR" sz="2400" cap="none" dirty="0" err="1" smtClean="0"/>
              <a:t>Divi</a:t>
            </a:r>
            <a:r>
              <a:rPr lang="fr-FR" sz="2400" cap="none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cap="none" dirty="0" smtClean="0"/>
              <a:t>Sauvegarde de la </a:t>
            </a:r>
            <a:r>
              <a:rPr lang="fr-FR" sz="2400" cap="none" dirty="0"/>
              <a:t>page d’accueil</a:t>
            </a:r>
            <a:endParaRPr lang="fr-FR" sz="2400" cap="none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cap="none" dirty="0" smtClean="0"/>
              <a:t>Compte </a:t>
            </a:r>
            <a:r>
              <a:rPr lang="fr-FR" sz="2400" cap="none" dirty="0"/>
              <a:t>webmestre et autres comptes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cap="none" dirty="0" smtClean="0"/>
              <a:t>Restaurer le site</a:t>
            </a:r>
          </a:p>
        </p:txBody>
      </p:sp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84" y="3038759"/>
            <a:ext cx="4253321" cy="2016322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536819" y="133112"/>
            <a:ext cx="2468247" cy="50040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cap="none" dirty="0" smtClean="0"/>
              <a:t>Site public </a:t>
            </a:r>
            <a:endParaRPr lang="fr-FR" sz="2800" cap="none" dirty="0"/>
          </a:p>
        </p:txBody>
      </p:sp>
      <p:pic>
        <p:nvPicPr>
          <p:cNvPr id="14" name="Image 1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96" y="3038759"/>
            <a:ext cx="3513240" cy="21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pic>
        <p:nvPicPr>
          <p:cNvPr id="8" name="Imag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50" y="1591780"/>
            <a:ext cx="5052701" cy="2155667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615795" y="172990"/>
            <a:ext cx="5581342" cy="50328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cap="none" dirty="0" smtClean="0"/>
              <a:t>Ressources pour l’enseignant </a:t>
            </a:r>
            <a:endParaRPr lang="fr-FR" sz="2800" cap="none" dirty="0"/>
          </a:p>
        </p:txBody>
      </p:sp>
      <p:pic>
        <p:nvPicPr>
          <p:cNvPr id="3" name="Image 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98" y="1591781"/>
            <a:ext cx="4274706" cy="2155667"/>
          </a:xfrm>
          <a:prstGeom prst="rect">
            <a:avLst/>
          </a:prstGeom>
        </p:spPr>
      </p:pic>
      <p:pic>
        <p:nvPicPr>
          <p:cNvPr id="13" name="Image 12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56" y="4145224"/>
            <a:ext cx="4582823" cy="25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1456" y="126699"/>
            <a:ext cx="3440603" cy="598328"/>
          </a:xfrm>
        </p:spPr>
        <p:txBody>
          <a:bodyPr>
            <a:normAutofit/>
          </a:bodyPr>
          <a:lstStyle/>
          <a:p>
            <a:r>
              <a:rPr lang="fr-FR" sz="2800" cap="none" dirty="0"/>
              <a:t>O</a:t>
            </a:r>
            <a:r>
              <a:rPr lang="fr-FR" sz="2800" cap="none" dirty="0" smtClean="0"/>
              <a:t>utils numériques</a:t>
            </a:r>
            <a:endParaRPr lang="fr-FR" sz="2800" cap="non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49937" y="2207546"/>
            <a:ext cx="7012203" cy="27211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cap="none" dirty="0" err="1"/>
              <a:t>P</a:t>
            </a:r>
            <a:r>
              <a:rPr lang="fr-FR" sz="2400" cap="none" dirty="0" err="1" smtClean="0"/>
              <a:t>lickers</a:t>
            </a:r>
            <a:r>
              <a:rPr lang="fr-FR" sz="2400" cap="none" dirty="0" smtClean="0"/>
              <a:t> – </a:t>
            </a:r>
            <a:r>
              <a:rPr lang="fr-FR" sz="2400" cap="none" dirty="0" err="1" smtClean="0"/>
              <a:t>QCMCam</a:t>
            </a:r>
            <a:endParaRPr lang="fr-FR" sz="2400" cap="none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/>
              <a:t>Book </a:t>
            </a:r>
            <a:r>
              <a:rPr lang="fr-FR" sz="2400" dirty="0" err="1" smtClean="0"/>
              <a:t>creator</a:t>
            </a: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cap="none" dirty="0" smtClean="0"/>
              <a:t>Astuces Windows 10 </a:t>
            </a:r>
            <a:endParaRPr lang="fr-FR" sz="2400" cap="none" dirty="0"/>
          </a:p>
        </p:txBody>
      </p:sp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91" y="2050565"/>
            <a:ext cx="2338770" cy="826272"/>
          </a:xfrm>
          <a:prstGeom prst="rect">
            <a:avLst/>
          </a:prstGeom>
        </p:spPr>
      </p:pic>
      <p:pic>
        <p:nvPicPr>
          <p:cNvPr id="8" name="Image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9" y="3229718"/>
            <a:ext cx="3131436" cy="8618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30" y="4371280"/>
            <a:ext cx="1339084" cy="1339084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984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639" y="1394105"/>
            <a:ext cx="4371806" cy="4003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2400" cap="none" dirty="0" smtClean="0"/>
              <a:t>Cours créés automatiquement</a:t>
            </a:r>
            <a:endParaRPr lang="fr-FR" sz="2400" cap="non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9213" y="2534049"/>
            <a:ext cx="3050175" cy="436364"/>
          </a:xfrm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fr-FR" dirty="0" smtClean="0"/>
              <a:t>Archivage automatique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306714" y="1494241"/>
            <a:ext cx="3871691" cy="41030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cap="none" dirty="0" smtClean="0"/>
              <a:t>Cours créés manuellement</a:t>
            </a:r>
            <a:endParaRPr lang="fr-FR" sz="2400" cap="none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6688731" y="2381294"/>
            <a:ext cx="4943002" cy="33807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Par défaut, actifs pour les enseignants et les élèves</a:t>
            </a:r>
            <a:r>
              <a:rPr lang="fr-FR" baseline="30000" dirty="0" smtClean="0">
                <a:sym typeface="Wingdings 2" panose="05020102010507070707" pitchFamily="18" charset="2"/>
              </a:rPr>
              <a:t></a:t>
            </a:r>
            <a:endParaRPr lang="fr-FR" baseline="30000" dirty="0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6679807" y="3238471"/>
            <a:ext cx="4943002" cy="338071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</a:rPr>
              <a:t>Archivage par l’enseignant ou l’administrateur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830741" y="456899"/>
            <a:ext cx="3917312" cy="45652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cap="none" dirty="0" smtClean="0">
                <a:solidFill>
                  <a:srgbClr val="FFFF00"/>
                </a:solidFill>
              </a:rPr>
              <a:t>Année scolaire 2018 - 2019</a:t>
            </a:r>
            <a:endParaRPr lang="fr-FR" sz="2000" cap="none" dirty="0">
              <a:solidFill>
                <a:srgbClr val="FFFF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128337" y="3749483"/>
            <a:ext cx="4526381" cy="39889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cap="none" dirty="0" smtClean="0"/>
              <a:t>Accès élèves aux cours archivés?</a:t>
            </a:r>
            <a:endParaRPr lang="fr-FR" sz="2400" cap="none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378431" y="4377887"/>
            <a:ext cx="630711" cy="33997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Oui</a:t>
            </a:r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985454" y="5027020"/>
            <a:ext cx="3050175" cy="43636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Laisser les élèves dans les cours</a:t>
            </a:r>
            <a:endParaRPr lang="fr-FR" dirty="0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6890093" y="4941350"/>
            <a:ext cx="3070914" cy="38552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</a:rPr>
              <a:t>Supprimer les élèves des cours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2143597" y="1812568"/>
            <a:ext cx="234834" cy="7078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8952731" y="1912582"/>
            <a:ext cx="198577" cy="4460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8961655" y="2733062"/>
            <a:ext cx="198577" cy="4460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3549388" y="2970413"/>
            <a:ext cx="1477107" cy="77907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6406211" y="3576542"/>
            <a:ext cx="273596" cy="172941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009142" y="4161998"/>
            <a:ext cx="119195" cy="200995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660129" y="4148376"/>
            <a:ext cx="342569" cy="11412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"/>
          <p:cNvSpPr txBox="1">
            <a:spLocks/>
          </p:cNvSpPr>
          <p:nvPr/>
        </p:nvSpPr>
        <p:spPr>
          <a:xfrm>
            <a:off x="8013520" y="4272424"/>
            <a:ext cx="630711" cy="33997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Non</a:t>
            </a:r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2693786" y="4715869"/>
            <a:ext cx="0" cy="299805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8337094" y="4617806"/>
            <a:ext cx="0" cy="299805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2"/>
          <p:cNvSpPr txBox="1">
            <a:spLocks/>
          </p:cNvSpPr>
          <p:nvPr/>
        </p:nvSpPr>
        <p:spPr>
          <a:xfrm>
            <a:off x="6357515" y="6226674"/>
            <a:ext cx="5834485" cy="6219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Wingdings 2" panose="05020102010507070707" pitchFamily="18" charset="2"/>
              <a:buChar char="à"/>
            </a:pPr>
            <a:r>
              <a:rPr lang="fr-FR" sz="15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Il est conseillé d’archiver les cours 2018–2019 pour ne pas</a:t>
            </a:r>
          </a:p>
          <a:p>
            <a:pPr>
              <a:lnSpc>
                <a:spcPct val="110000"/>
              </a:lnSpc>
            </a:pPr>
            <a:r>
              <a:rPr lang="fr-FR" sz="15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 surcharger la liste des cours actifs 2019–2020.</a:t>
            </a:r>
            <a:endParaRPr lang="fr-FR" sz="1500" baseline="30000" dirty="0">
              <a:solidFill>
                <a:schemeClr val="tx1"/>
              </a:solidFill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3128337" y="41439"/>
            <a:ext cx="6292930" cy="47078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cap="none" dirty="0"/>
              <a:t>T</a:t>
            </a:r>
            <a:r>
              <a:rPr lang="fr-FR" sz="2800" cap="none" dirty="0" smtClean="0"/>
              <a:t>ransition d’année-Archivage</a:t>
            </a:r>
            <a:endParaRPr lang="fr-FR" sz="2800" cap="none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37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41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639" y="1394105"/>
            <a:ext cx="4371806" cy="4003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2400" cap="none" dirty="0" smtClean="0"/>
              <a:t>Cours créés automatiquement</a:t>
            </a:r>
            <a:endParaRPr lang="fr-FR" sz="24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306714" y="1494241"/>
            <a:ext cx="3871691" cy="4103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cap="none" dirty="0" smtClean="0">
                <a:solidFill>
                  <a:srgbClr val="FFFF00"/>
                </a:solidFill>
              </a:rPr>
              <a:t>Cours créés manuellement</a:t>
            </a:r>
            <a:endParaRPr lang="fr-FR" sz="2400" cap="none" dirty="0">
              <a:solidFill>
                <a:srgbClr val="FFFF00"/>
              </a:solidFill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7654718" y="2322377"/>
            <a:ext cx="2740136" cy="36212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</a:rPr>
              <a:t>Ajouter les participants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37905" y="0"/>
            <a:ext cx="5262228" cy="47744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cap="none" dirty="0" smtClean="0">
                <a:solidFill>
                  <a:srgbClr val="FFFF00"/>
                </a:solidFill>
              </a:rPr>
              <a:t>Année scolaire 2019-2020</a:t>
            </a:r>
            <a:endParaRPr lang="fr-FR" sz="2800" cap="none" dirty="0">
              <a:solidFill>
                <a:srgbClr val="FFFF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128337" y="3035925"/>
            <a:ext cx="4782114" cy="8732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cap="none" dirty="0" smtClean="0">
                <a:solidFill>
                  <a:srgbClr val="FFFF00"/>
                </a:solidFill>
              </a:rPr>
              <a:t>Depuis les cours 2018-2019, dupliquer les ressources vers les nouveaux cours 2019-2020</a:t>
            </a:r>
            <a:r>
              <a:rPr lang="fr-FR" sz="2400" baseline="30000" dirty="0">
                <a:sym typeface="Wingdings 2" panose="05020102010507070707" pitchFamily="18" charset="2"/>
              </a:rPr>
              <a:t> </a:t>
            </a:r>
            <a:r>
              <a:rPr lang="fr-FR" sz="2400" baseline="30000" dirty="0">
                <a:solidFill>
                  <a:srgbClr val="FFFF00"/>
                </a:solidFill>
                <a:sym typeface="Wingdings 2" panose="05020102010507070707" pitchFamily="18" charset="2"/>
              </a:rPr>
              <a:t></a:t>
            </a:r>
            <a:endParaRPr lang="fr-FR" sz="2400" cap="none" dirty="0">
              <a:solidFill>
                <a:srgbClr val="FFFF00"/>
              </a:solidFill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3643701" y="4911494"/>
            <a:ext cx="3433430" cy="74263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</a:rPr>
              <a:t>Désactiver les ressources du cours et les activer au fur et à mesure de l’avancement de l’année scolaire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3560698" y="1805315"/>
            <a:ext cx="984249" cy="1219788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6849884" y="2684506"/>
            <a:ext cx="804835" cy="340597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519394" y="3919997"/>
            <a:ext cx="0" cy="1002319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2"/>
          <p:cNvSpPr txBox="1">
            <a:spLocks/>
          </p:cNvSpPr>
          <p:nvPr/>
        </p:nvSpPr>
        <p:spPr>
          <a:xfrm>
            <a:off x="6357515" y="6226674"/>
            <a:ext cx="5834485" cy="6219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Wingdings 2" panose="05020102010507070707" pitchFamily="18" charset="2"/>
              <a:buChar char="à"/>
            </a:pPr>
            <a:r>
              <a:rPr lang="fr-FR" sz="15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Il est conseillé d’utiliser la fonction « modèle de cours » pour dupliquer le contenu de 2018-2019.</a:t>
            </a:r>
            <a:endParaRPr lang="fr-FR" sz="1500" baseline="30000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128337" y="677143"/>
            <a:ext cx="4847943" cy="48248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cap="none" dirty="0" smtClean="0"/>
              <a:t>Réutiliser les ressources 2018-2019</a:t>
            </a:r>
            <a:endParaRPr lang="fr-FR" sz="2400" cap="none" dirty="0"/>
          </a:p>
        </p:txBody>
      </p:sp>
      <p:cxnSp>
        <p:nvCxnSpPr>
          <p:cNvPr id="31" name="Connecteur droit 30"/>
          <p:cNvCxnSpPr>
            <a:endCxn id="6" idx="0"/>
          </p:cNvCxnSpPr>
          <p:nvPr/>
        </p:nvCxnSpPr>
        <p:spPr>
          <a:xfrm>
            <a:off x="9024786" y="1914049"/>
            <a:ext cx="0" cy="408328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3128337" y="1168506"/>
            <a:ext cx="864723" cy="225599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252301" y="1168506"/>
            <a:ext cx="723979" cy="325735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4055"/>
            <a:ext cx="2381250" cy="562708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50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793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0055" y="183962"/>
            <a:ext cx="8316169" cy="97391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cap="none" dirty="0"/>
              <a:t>U</a:t>
            </a:r>
            <a:r>
              <a:rPr lang="fr-FR" sz="3100" cap="none" dirty="0" smtClean="0"/>
              <a:t>tiliser</a:t>
            </a:r>
            <a:r>
              <a:rPr lang="fr-FR" sz="2800" cap="none" dirty="0" smtClean="0"/>
              <a:t> la fonctionnalité « modèle de cours » pour dupliquer le contenu de 2018-2019 </a:t>
            </a:r>
            <a:endParaRPr lang="fr-FR" sz="2800" cap="non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618" y="1401359"/>
            <a:ext cx="9869026" cy="4810068"/>
          </a:xfrm>
        </p:spPr>
        <p:txBody>
          <a:bodyPr>
            <a:normAutofit/>
          </a:bodyPr>
          <a:lstStyle/>
          <a:p>
            <a:r>
              <a:rPr lang="fr-FR" sz="2000" dirty="0"/>
              <a:t>Avec le modèle de cours, la duplication du cours et de son contenu à l’identique est facilitée. Principes : </a:t>
            </a:r>
          </a:p>
          <a:p>
            <a:pPr lvl="2" fontAlgn="base"/>
            <a:r>
              <a:rPr lang="fr-FR" sz="2000" dirty="0" smtClean="0">
                <a:sym typeface="Webdings" panose="05030102010509060703" pitchFamily="18" charset="2"/>
              </a:rPr>
              <a:t> </a:t>
            </a:r>
            <a:r>
              <a:rPr lang="fr-FR" sz="2000" dirty="0" smtClean="0"/>
              <a:t>Le </a:t>
            </a:r>
            <a:r>
              <a:rPr lang="fr-FR" sz="2000" b="1" dirty="0" smtClean="0"/>
              <a:t>plan</a:t>
            </a:r>
            <a:r>
              <a:rPr lang="fr-FR" sz="2000" dirty="0" smtClean="0"/>
              <a:t> est dupliqué (contenu + paramètres du plan modèle) </a:t>
            </a:r>
          </a:p>
          <a:p>
            <a:pPr lvl="2" fontAlgn="base"/>
            <a:r>
              <a:rPr lang="fr-FR" sz="2000" dirty="0" smtClean="0">
                <a:sym typeface="Webdings" panose="05030102010509060703" pitchFamily="18" charset="2"/>
              </a:rPr>
              <a:t> </a:t>
            </a:r>
            <a:r>
              <a:rPr lang="fr-FR" sz="2000" dirty="0" smtClean="0"/>
              <a:t>Les </a:t>
            </a:r>
            <a:r>
              <a:rPr lang="fr-FR" sz="2000" b="1" dirty="0" smtClean="0"/>
              <a:t>ressources</a:t>
            </a:r>
            <a:r>
              <a:rPr lang="fr-FR" sz="2000" dirty="0" smtClean="0"/>
              <a:t> sont dupliquées </a:t>
            </a:r>
          </a:p>
          <a:p>
            <a:pPr lvl="2" fontAlgn="base"/>
            <a:r>
              <a:rPr lang="fr-FR" sz="2000" dirty="0" smtClean="0">
                <a:sym typeface="Webdings" panose="05030102010509060703" pitchFamily="18" charset="2"/>
              </a:rPr>
              <a:t> L</a:t>
            </a:r>
            <a:r>
              <a:rPr lang="fr-FR" sz="2000" dirty="0" smtClean="0"/>
              <a:t>es </a:t>
            </a:r>
            <a:r>
              <a:rPr lang="fr-FR" sz="2000" b="1" dirty="0" smtClean="0"/>
              <a:t>fonctions</a:t>
            </a:r>
            <a:r>
              <a:rPr lang="fr-FR" sz="2000" dirty="0" smtClean="0"/>
              <a:t> du cours activées / désactivées sont dupliquées </a:t>
            </a:r>
          </a:p>
          <a:p>
            <a:pPr lvl="2" fontAlgn="base"/>
            <a:r>
              <a:rPr lang="fr-FR" sz="2000" dirty="0">
                <a:sym typeface="Webdings" panose="05030102010509060703" pitchFamily="18" charset="2"/>
              </a:rPr>
              <a:t> </a:t>
            </a:r>
            <a:r>
              <a:rPr lang="fr-FR" sz="2000" dirty="0" smtClean="0"/>
              <a:t>Seuls les </a:t>
            </a:r>
            <a:r>
              <a:rPr lang="fr-FR" sz="2000" b="1" dirty="0" smtClean="0"/>
              <a:t>participants</a:t>
            </a:r>
            <a:r>
              <a:rPr lang="fr-FR" sz="2000" dirty="0" smtClean="0"/>
              <a:t> du modèle de cours ne sont pas conservés</a:t>
            </a:r>
          </a:p>
          <a:p>
            <a:pPr lvl="2" fontAlgn="base"/>
            <a:r>
              <a:rPr lang="fr-FR" sz="2000" dirty="0">
                <a:sym typeface="Webdings" panose="05030102010509060703" pitchFamily="18" charset="2"/>
              </a:rPr>
              <a:t> </a:t>
            </a:r>
            <a:r>
              <a:rPr lang="fr-FR" sz="2000" dirty="0" smtClean="0"/>
              <a:t>Les </a:t>
            </a:r>
            <a:r>
              <a:rPr lang="fr-FR" sz="2000" b="1" dirty="0" smtClean="0"/>
              <a:t>groupes</a:t>
            </a:r>
            <a:r>
              <a:rPr lang="fr-FR" sz="2000" dirty="0" smtClean="0"/>
              <a:t> du cours sont dupliqués (vides)</a:t>
            </a:r>
          </a:p>
          <a:p>
            <a:pPr lvl="2" fontAlgn="base"/>
            <a:r>
              <a:rPr lang="fr-FR" sz="2000" dirty="0">
                <a:sym typeface="Webdings" panose="05030102010509060703" pitchFamily="18" charset="2"/>
              </a:rPr>
              <a:t> </a:t>
            </a:r>
            <a:r>
              <a:rPr lang="fr-FR" sz="2000" dirty="0" smtClean="0"/>
              <a:t>Les </a:t>
            </a:r>
            <a:r>
              <a:rPr lang="fr-FR" sz="2000" b="1" dirty="0" smtClean="0"/>
              <a:t>autorisations</a:t>
            </a:r>
            <a:r>
              <a:rPr lang="fr-FR" sz="2000" dirty="0" smtClean="0"/>
              <a:t> d’accès aux ressources modifiées par des rôles et/ou des groupes sont dupliquées automatiquement avec les ressources</a:t>
            </a:r>
          </a:p>
          <a:p>
            <a:pPr lvl="2" fontAlgn="base"/>
            <a:r>
              <a:rPr lang="fr-FR" sz="2000" dirty="0">
                <a:sym typeface="Webdings" panose="05030102010509060703" pitchFamily="18" charset="2"/>
              </a:rPr>
              <a:t> </a:t>
            </a:r>
            <a:r>
              <a:rPr lang="fr-FR" sz="2000" dirty="0" smtClean="0"/>
              <a:t>Les </a:t>
            </a:r>
            <a:r>
              <a:rPr lang="fr-FR" sz="2000" b="1" dirty="0" smtClean="0"/>
              <a:t>liens vers l’arborescence </a:t>
            </a:r>
            <a:r>
              <a:rPr lang="fr-FR" sz="2000" dirty="0" smtClean="0"/>
              <a:t>dupliqués pointent vers les ressources du cours 2019-2020 </a:t>
            </a:r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4055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292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205031" y="588407"/>
            <a:ext cx="986969" cy="354204"/>
          </a:xfrm>
        </p:spPr>
        <p:txBody>
          <a:bodyPr>
            <a:normAutofit/>
          </a:bodyPr>
          <a:lstStyle/>
          <a:p>
            <a:r>
              <a:rPr lang="fr-FR" sz="1400" dirty="0" smtClean="0"/>
              <a:t>Juin 2019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946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" y="0"/>
            <a:ext cx="1552575" cy="676275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8314423" y="1175240"/>
            <a:ext cx="3103045" cy="1453453"/>
            <a:chOff x="8724005" y="1397408"/>
            <a:chExt cx="2277371" cy="90855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4005" y="1397408"/>
              <a:ext cx="2277370" cy="57473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4006" y="1971052"/>
              <a:ext cx="2277370" cy="334907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270074" y="1175240"/>
            <a:ext cx="2500180" cy="2044098"/>
            <a:chOff x="196565" y="1445514"/>
            <a:chExt cx="2284070" cy="198117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565" y="1445514"/>
              <a:ext cx="2284070" cy="52553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565" y="1971052"/>
              <a:ext cx="2277370" cy="1455639"/>
            </a:xfrm>
            <a:prstGeom prst="rect">
              <a:avLst/>
            </a:prstGeom>
          </p:spPr>
        </p:pic>
      </p:grpSp>
      <p:sp>
        <p:nvSpPr>
          <p:cNvPr id="12" name="Espace réservé du texte 2"/>
          <p:cNvSpPr txBox="1">
            <a:spLocks/>
          </p:cNvSpPr>
          <p:nvPr/>
        </p:nvSpPr>
        <p:spPr>
          <a:xfrm>
            <a:off x="3014234" y="1322778"/>
            <a:ext cx="5652655" cy="15616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L’import dans itslearning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Les </a:t>
            </a:r>
            <a:r>
              <a:rPr lang="fr-FR" sz="2400" dirty="0"/>
              <a:t>utilisateurs créés </a:t>
            </a:r>
            <a:r>
              <a:rPr lang="fr-FR" sz="2400" dirty="0" smtClean="0"/>
              <a:t>manuellement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Les groupes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Les </a:t>
            </a:r>
            <a:r>
              <a:rPr lang="fr-FR" sz="2400" dirty="0"/>
              <a:t>cours </a:t>
            </a:r>
            <a:r>
              <a:rPr lang="fr-FR" sz="2400" dirty="0" smtClean="0"/>
              <a:t>complexes</a:t>
            </a:r>
            <a:endParaRPr lang="fr-FR" dirty="0"/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83798" y="3530927"/>
            <a:ext cx="4756727" cy="24419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La base élèves ne doit pas contenir des élèves de l’année dernière :</a:t>
            </a:r>
          </a:p>
          <a:p>
            <a:pPr lvl="1"/>
            <a:r>
              <a:rPr lang="fr-FR" sz="2100" b="1" dirty="0" smtClean="0">
                <a:solidFill>
                  <a:schemeClr val="tx1"/>
                </a:solidFill>
              </a:rPr>
              <a:t>Elèves /Classes / Elèves sans classe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dirty="0"/>
              <a:t>parties de classe</a:t>
            </a:r>
            <a:endParaRPr lang="fr-FR" dirty="0"/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7171626" y="3530927"/>
            <a:ext cx="4922982" cy="1265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vérifier </a:t>
            </a:r>
            <a:r>
              <a:rPr lang="fr-FR" dirty="0"/>
              <a:t>que toutes les classes sont rattachées au RNE dans les données de </a:t>
            </a:r>
            <a:r>
              <a:rPr lang="fr-FR" b="1" dirty="0" smtClean="0">
                <a:solidFill>
                  <a:schemeClr val="tx1"/>
                </a:solidFill>
              </a:rPr>
              <a:t>bases </a:t>
            </a:r>
            <a:r>
              <a:rPr lang="fr-FR" b="1" dirty="0">
                <a:solidFill>
                  <a:schemeClr val="tx1"/>
                </a:solidFill>
              </a:rPr>
              <a:t>&gt; Onglet </a:t>
            </a:r>
            <a:r>
              <a:rPr lang="fr-FR" b="1" dirty="0" smtClean="0">
                <a:solidFill>
                  <a:schemeClr val="tx1"/>
                </a:solidFill>
              </a:rPr>
              <a:t>DHG/HSA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564650" y="97392"/>
            <a:ext cx="7152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Import emploi du temps - Préconisation</a:t>
            </a:r>
          </a:p>
        </p:txBody>
      </p:sp>
    </p:spTree>
    <p:extLst>
      <p:ext uri="{BB962C8B-B14F-4D97-AF65-F5344CB8AC3E}">
        <p14:creationId xmlns:p14="http://schemas.microsoft.com/office/powerpoint/2010/main" val="706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4055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468227" y="108598"/>
            <a:ext cx="3635958" cy="8297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cap="none" dirty="0" smtClean="0"/>
              <a:t>Cahier de texte </a:t>
            </a:r>
            <a:r>
              <a:rPr lang="fr-FR" sz="2800" dirty="0" smtClean="0"/>
              <a:t> </a:t>
            </a:r>
          </a:p>
          <a:p>
            <a:pPr algn="ctr"/>
            <a:r>
              <a:rPr lang="fr-FR" sz="2400" cap="none" dirty="0"/>
              <a:t>N</a:t>
            </a:r>
            <a:r>
              <a:rPr lang="fr-FR" sz="2400" cap="none" dirty="0" smtClean="0"/>
              <a:t>ouveautés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780" y="958843"/>
            <a:ext cx="3309286" cy="5236946"/>
          </a:xfrm>
          <a:prstGeom prst="rect">
            <a:avLst/>
          </a:prstGeom>
        </p:spPr>
      </p:pic>
      <p:sp>
        <p:nvSpPr>
          <p:cNvPr id="9" name="Espace réservé du texte 2"/>
          <p:cNvSpPr txBox="1">
            <a:spLocks/>
          </p:cNvSpPr>
          <p:nvPr/>
        </p:nvSpPr>
        <p:spPr>
          <a:xfrm>
            <a:off x="871115" y="1731410"/>
            <a:ext cx="6027465" cy="2494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 smtClean="0"/>
              <a:t>Dans </a:t>
            </a:r>
            <a:r>
              <a:rPr lang="fr-FR" sz="2000" dirty="0"/>
              <a:t>le </a:t>
            </a:r>
            <a:r>
              <a:rPr lang="fr-FR" sz="2000" dirty="0" smtClean="0"/>
              <a:t>calendrier, la </a:t>
            </a:r>
            <a:r>
              <a:rPr lang="fr-FR" sz="2000" dirty="0" smtClean="0"/>
              <a:t>fenêtr</a:t>
            </a:r>
            <a:r>
              <a:rPr lang="fr-FR" sz="2000" dirty="0" smtClean="0"/>
              <a:t>e de saisie dans un cours créé par import emploi du temps sera la même que celle du cours créé manuellement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 smtClean="0"/>
              <a:t>Copier-coller </a:t>
            </a:r>
            <a:r>
              <a:rPr lang="fr-FR" sz="2000" dirty="0" smtClean="0"/>
              <a:t>une séance du calendrier</a:t>
            </a:r>
            <a:r>
              <a:rPr lang="fr-FR" sz="2000" dirty="0"/>
              <a:t> </a:t>
            </a:r>
            <a:r>
              <a:rPr lang="fr-FR" sz="2000" dirty="0" smtClean="0"/>
              <a:t>d’une classe vers d’autres </a:t>
            </a:r>
            <a:r>
              <a:rPr lang="fr-FR" sz="2000" dirty="0" smtClean="0"/>
              <a:t>classes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 smtClean="0"/>
              <a:t>SEANCE </a:t>
            </a:r>
            <a:r>
              <a:rPr lang="fr-FR" sz="2000" dirty="0"/>
              <a:t>DE COURS SUIVANTE = TAF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000" dirty="0" smtClean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  <p:sp>
        <p:nvSpPr>
          <p:cNvPr id="2" name="Rectangle 1"/>
          <p:cNvSpPr/>
          <p:nvPr/>
        </p:nvSpPr>
        <p:spPr>
          <a:xfrm>
            <a:off x="7201577" y="3733349"/>
            <a:ext cx="1850442" cy="25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0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-1356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203105" y="97391"/>
            <a:ext cx="5616255" cy="5302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cap="none" dirty="0"/>
              <a:t>C</a:t>
            </a:r>
            <a:r>
              <a:rPr lang="fr-FR" sz="2800" cap="none" dirty="0" smtClean="0"/>
              <a:t>ompléter son cahier de texte 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98" y="2759831"/>
            <a:ext cx="3870654" cy="39503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267" y="2759831"/>
            <a:ext cx="7146215" cy="26646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527" y="1714462"/>
            <a:ext cx="938170" cy="770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267" y="1865661"/>
            <a:ext cx="1440874" cy="6194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801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817" b="6349"/>
          <a:stretch/>
        </p:blipFill>
        <p:spPr>
          <a:xfrm>
            <a:off x="9810750" y="4055"/>
            <a:ext cx="2381250" cy="56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" y="0"/>
            <a:ext cx="1552575" cy="6762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457406" y="9466"/>
            <a:ext cx="3603493" cy="8697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cap="none" dirty="0" smtClean="0"/>
              <a:t>Cahier de texte </a:t>
            </a:r>
          </a:p>
          <a:p>
            <a:pPr algn="ctr"/>
            <a:r>
              <a:rPr lang="fr-FR" sz="2400" cap="none" dirty="0"/>
              <a:t>I</a:t>
            </a:r>
            <a:r>
              <a:rPr lang="fr-FR" sz="2400" cap="none" dirty="0" smtClean="0"/>
              <a:t>nspection</a:t>
            </a:r>
            <a:r>
              <a:rPr lang="fr-FR" sz="2600" dirty="0" smtClean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918" y="1800585"/>
            <a:ext cx="6483763" cy="1241994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199406" y="1071057"/>
            <a:ext cx="2266321" cy="428602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cap="none" dirty="0" smtClean="0">
                <a:solidFill>
                  <a:schemeClr val="bg2"/>
                </a:solidFill>
              </a:rPr>
              <a:t>Côté enseignant</a:t>
            </a:r>
            <a:endParaRPr lang="fr-FR" sz="2000" dirty="0" smtClean="0">
              <a:solidFill>
                <a:schemeClr val="bg2"/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1205031" y="588407"/>
            <a:ext cx="986969" cy="35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Juin 2019</a:t>
            </a:r>
            <a:endParaRPr lang="fr-FR" sz="14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288979" y="6001957"/>
            <a:ext cx="5903021" cy="59787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1800" cap="none" dirty="0" smtClean="0"/>
              <a:t>A partir de 2019 – 2020, les CE auront la possibilité de viser les cahiers de texte des enseignants</a:t>
            </a:r>
            <a:endParaRPr lang="fr-FR" sz="1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47094" y="3494952"/>
            <a:ext cx="2124075" cy="276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27" y="3084615"/>
            <a:ext cx="3684654" cy="22115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" y="1762292"/>
            <a:ext cx="4893024" cy="21404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544" y="1762292"/>
            <a:ext cx="573528" cy="27211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93643" y="2066871"/>
            <a:ext cx="308407" cy="2164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722527" y="2634987"/>
            <a:ext cx="1125415" cy="2272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2" y="4007851"/>
            <a:ext cx="3189642" cy="19529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4205" y="4393449"/>
            <a:ext cx="1785515" cy="524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14205" y="5101388"/>
            <a:ext cx="1953246" cy="3038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03383" y="5635436"/>
            <a:ext cx="681744" cy="2729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200606" y="2775665"/>
            <a:ext cx="476138" cy="2001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à angle droit 25"/>
          <p:cNvSpPr/>
          <p:nvPr/>
        </p:nvSpPr>
        <p:spPr>
          <a:xfrm rot="5400000">
            <a:off x="6813369" y="2562277"/>
            <a:ext cx="1031992" cy="1878773"/>
          </a:xfrm>
          <a:prstGeom prst="bentUpArrow">
            <a:avLst>
              <a:gd name="adj1" fmla="val 8747"/>
              <a:gd name="adj2" fmla="val 15825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à angle droit 26"/>
          <p:cNvSpPr/>
          <p:nvPr/>
        </p:nvSpPr>
        <p:spPr>
          <a:xfrm rot="5400000" flipV="1">
            <a:off x="3130558" y="3253731"/>
            <a:ext cx="2095353" cy="1339416"/>
          </a:xfrm>
          <a:prstGeom prst="bentUpArrow">
            <a:avLst>
              <a:gd name="adj1" fmla="val 6579"/>
              <a:gd name="adj2" fmla="val 10241"/>
              <a:gd name="adj3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247094" y="6064653"/>
            <a:ext cx="4265389" cy="42347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1800" cap="none" dirty="0" smtClean="0"/>
              <a:t>Solution possible mais déconseillée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34233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1243</TotalTime>
  <Words>586</Words>
  <Application>Microsoft Office PowerPoint</Application>
  <PresentationFormat>Grand écran</PresentationFormat>
  <Paragraphs>150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Century Gothic</vt:lpstr>
      <vt:lpstr>Courier New</vt:lpstr>
      <vt:lpstr>Webdings</vt:lpstr>
      <vt:lpstr>Wingdings</vt:lpstr>
      <vt:lpstr>Wingdings 2</vt:lpstr>
      <vt:lpstr>Wingdings 3</vt:lpstr>
      <vt:lpstr>Secteur</vt:lpstr>
      <vt:lpstr>REUNION RUPN </vt:lpstr>
      <vt:lpstr>Présentation PowerPoint</vt:lpstr>
      <vt:lpstr>Cours créés automatiquement</vt:lpstr>
      <vt:lpstr>Cours créés automatiquement</vt:lpstr>
      <vt:lpstr>Utiliser la fonctionnalité « modèle de cours » pour dupliquer le contenu de 2018-2019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</vt:lpstr>
      <vt:lpstr>   </vt:lpstr>
      <vt:lpstr>Présentation PowerPoint</vt:lpstr>
      <vt:lpstr>Présentation PowerPoint</vt:lpstr>
      <vt:lpstr>Présentation PowerPoint</vt:lpstr>
      <vt:lpstr>Présentation PowerPoint</vt:lpstr>
      <vt:lpstr>Outils numériques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RUPN</dc:title>
  <dc:creator>Mohamed Makhlouki</dc:creator>
  <cp:lastModifiedBy>Mohamed Makhlouki</cp:lastModifiedBy>
  <cp:revision>145</cp:revision>
  <dcterms:created xsi:type="dcterms:W3CDTF">2019-06-02T19:36:19Z</dcterms:created>
  <dcterms:modified xsi:type="dcterms:W3CDTF">2019-06-11T21:10:38Z</dcterms:modified>
</cp:coreProperties>
</file>